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684" r:id="rId2"/>
  </p:sldMasterIdLst>
  <p:notesMasterIdLst>
    <p:notesMasterId r:id="rId23"/>
  </p:notesMasterIdLst>
  <p:handoutMasterIdLst>
    <p:handoutMasterId r:id="rId24"/>
  </p:handoutMasterIdLst>
  <p:sldIdLst>
    <p:sldId id="459" r:id="rId3"/>
    <p:sldId id="928" r:id="rId4"/>
    <p:sldId id="1031" r:id="rId5"/>
    <p:sldId id="1030" r:id="rId6"/>
    <p:sldId id="1032" r:id="rId7"/>
    <p:sldId id="1042" r:id="rId8"/>
    <p:sldId id="1037" r:id="rId9"/>
    <p:sldId id="1043" r:id="rId10"/>
    <p:sldId id="1044" r:id="rId11"/>
    <p:sldId id="1046" r:id="rId12"/>
    <p:sldId id="1050" r:id="rId13"/>
    <p:sldId id="1049" r:id="rId14"/>
    <p:sldId id="1054" r:id="rId15"/>
    <p:sldId id="1053" r:id="rId16"/>
    <p:sldId id="1051" r:id="rId17"/>
    <p:sldId id="1052" r:id="rId18"/>
    <p:sldId id="1055" r:id="rId19"/>
    <p:sldId id="1045" r:id="rId20"/>
    <p:sldId id="1056" r:id="rId21"/>
    <p:sldId id="863" r:id="rId22"/>
  </p:sldIdLst>
  <p:sldSz cx="12192000" cy="6858000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A05"/>
    <a:srgbClr val="000000"/>
    <a:srgbClr val="EB8C00"/>
    <a:srgbClr val="ED8278"/>
    <a:srgbClr val="839EB7"/>
    <a:srgbClr val="CFCED6"/>
    <a:srgbClr val="E8E8EC"/>
    <a:srgbClr val="C65853"/>
    <a:srgbClr val="602320"/>
    <a:srgbClr val="4F4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5460" autoAdjust="0"/>
  </p:normalViewPr>
  <p:slideViewPr>
    <p:cSldViewPr>
      <p:cViewPr varScale="1">
        <p:scale>
          <a:sx n="92" d="100"/>
          <a:sy n="92" d="100"/>
        </p:scale>
        <p:origin x="149" y="72"/>
      </p:cViewPr>
      <p:guideLst>
        <p:guide orient="horz" pos="2640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3162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yan\AppData\Local\Microsoft\Windows\Temporary%20Internet%20Files\Content.Outlook\RY8KFG33\DynamSummaryv5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Project Ridership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E0026"/>
              </a:solidFill>
              <a:ln w="25400">
                <a:solidFill>
                  <a:srgbClr val="CE0026"/>
                </a:solidFill>
              </a:ln>
              <a:effectLst/>
            </c:spPr>
          </c:marker>
          <c:xVal>
            <c:numRef>
              <c:f>Summary!$M$6:$M$63</c:f>
              <c:numCache>
                <c:formatCode>General</c:formatCode>
                <c:ptCount val="58"/>
                <c:pt idx="0">
                  <c:v>0</c:v>
                </c:pt>
                <c:pt idx="1">
                  <c:v>5012</c:v>
                </c:pt>
                <c:pt idx="2">
                  <c:v>3246</c:v>
                </c:pt>
                <c:pt idx="3">
                  <c:v>14793</c:v>
                </c:pt>
                <c:pt idx="4">
                  <c:v>1289</c:v>
                </c:pt>
                <c:pt idx="5">
                  <c:v>1289</c:v>
                </c:pt>
                <c:pt idx="6">
                  <c:v>14790</c:v>
                </c:pt>
                <c:pt idx="7">
                  <c:v>10192</c:v>
                </c:pt>
                <c:pt idx="8">
                  <c:v>10488</c:v>
                </c:pt>
                <c:pt idx="9">
                  <c:v>3185</c:v>
                </c:pt>
                <c:pt idx="10">
                  <c:v>3185</c:v>
                </c:pt>
                <c:pt idx="11">
                  <c:v>2700</c:v>
                </c:pt>
                <c:pt idx="12">
                  <c:v>147122</c:v>
                </c:pt>
                <c:pt idx="13">
                  <c:v>31450</c:v>
                </c:pt>
                <c:pt idx="14">
                  <c:v>3613</c:v>
                </c:pt>
                <c:pt idx="16">
                  <c:v>5012</c:v>
                </c:pt>
              </c:numCache>
            </c:numRef>
          </c:xVal>
          <c:yVal>
            <c:numRef>
              <c:f>Summary!$S$6:$S$63</c:f>
              <c:numCache>
                <c:formatCode>General</c:formatCode>
                <c:ptCount val="58"/>
                <c:pt idx="1">
                  <c:v>5594</c:v>
                </c:pt>
                <c:pt idx="2">
                  <c:v>5673</c:v>
                </c:pt>
                <c:pt idx="3">
                  <c:v>11743</c:v>
                </c:pt>
                <c:pt idx="4">
                  <c:v>1464</c:v>
                </c:pt>
                <c:pt idx="5">
                  <c:v>1413</c:v>
                </c:pt>
                <c:pt idx="6">
                  <c:v>14738</c:v>
                </c:pt>
                <c:pt idx="7">
                  <c:v>13906</c:v>
                </c:pt>
                <c:pt idx="8">
                  <c:v>10324</c:v>
                </c:pt>
                <c:pt idx="9">
                  <c:v>3059</c:v>
                </c:pt>
                <c:pt idx="10">
                  <c:v>3156</c:v>
                </c:pt>
                <c:pt idx="11">
                  <c:v>4177</c:v>
                </c:pt>
                <c:pt idx="12">
                  <c:v>138366</c:v>
                </c:pt>
                <c:pt idx="13">
                  <c:v>28210</c:v>
                </c:pt>
                <c:pt idx="14">
                  <c:v>1922</c:v>
                </c:pt>
                <c:pt idx="16">
                  <c:v>7779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F7-4D23-86B9-9775476B8B38}"/>
            </c:ext>
          </c:extLst>
        </c:ser>
        <c:ser>
          <c:idx val="1"/>
          <c:order val="1"/>
          <c:tx>
            <c:v>Reference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Summary!$M$6:$M$63</c:f>
              <c:numCache>
                <c:formatCode>General</c:formatCode>
                <c:ptCount val="58"/>
                <c:pt idx="0">
                  <c:v>0</c:v>
                </c:pt>
                <c:pt idx="1">
                  <c:v>5012</c:v>
                </c:pt>
                <c:pt idx="2">
                  <c:v>3246</c:v>
                </c:pt>
                <c:pt idx="3">
                  <c:v>14793</c:v>
                </c:pt>
                <c:pt idx="4">
                  <c:v>1289</c:v>
                </c:pt>
                <c:pt idx="5">
                  <c:v>1289</c:v>
                </c:pt>
                <c:pt idx="6">
                  <c:v>14790</c:v>
                </c:pt>
                <c:pt idx="7">
                  <c:v>10192</c:v>
                </c:pt>
                <c:pt idx="8">
                  <c:v>10488</c:v>
                </c:pt>
                <c:pt idx="9">
                  <c:v>3185</c:v>
                </c:pt>
                <c:pt idx="10">
                  <c:v>3185</c:v>
                </c:pt>
                <c:pt idx="11">
                  <c:v>2700</c:v>
                </c:pt>
                <c:pt idx="12">
                  <c:v>147122</c:v>
                </c:pt>
                <c:pt idx="13">
                  <c:v>31450</c:v>
                </c:pt>
                <c:pt idx="14">
                  <c:v>3613</c:v>
                </c:pt>
                <c:pt idx="16">
                  <c:v>5012</c:v>
                </c:pt>
              </c:numCache>
            </c:numRef>
          </c:xVal>
          <c:yVal>
            <c:numRef>
              <c:f>Summary!$M$6:$M$63</c:f>
              <c:numCache>
                <c:formatCode>General</c:formatCode>
                <c:ptCount val="58"/>
                <c:pt idx="0">
                  <c:v>0</c:v>
                </c:pt>
                <c:pt idx="1">
                  <c:v>5012</c:v>
                </c:pt>
                <c:pt idx="2">
                  <c:v>3246</c:v>
                </c:pt>
                <c:pt idx="3">
                  <c:v>14793</c:v>
                </c:pt>
                <c:pt idx="4">
                  <c:v>1289</c:v>
                </c:pt>
                <c:pt idx="5">
                  <c:v>1289</c:v>
                </c:pt>
                <c:pt idx="6">
                  <c:v>14790</c:v>
                </c:pt>
                <c:pt idx="7">
                  <c:v>10192</c:v>
                </c:pt>
                <c:pt idx="8">
                  <c:v>10488</c:v>
                </c:pt>
                <c:pt idx="9">
                  <c:v>3185</c:v>
                </c:pt>
                <c:pt idx="10">
                  <c:v>3185</c:v>
                </c:pt>
                <c:pt idx="11">
                  <c:v>2700</c:v>
                </c:pt>
                <c:pt idx="12">
                  <c:v>147122</c:v>
                </c:pt>
                <c:pt idx="13">
                  <c:v>31450</c:v>
                </c:pt>
                <c:pt idx="14">
                  <c:v>3613</c:v>
                </c:pt>
                <c:pt idx="16">
                  <c:v>5012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DF7-4D23-86B9-9775476B8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336224"/>
        <c:axId val="225337792"/>
      </c:scatterChart>
      <c:valAx>
        <c:axId val="22533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Observed Ridership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337792"/>
        <c:crosses val="autoZero"/>
        <c:crossBetween val="midCat"/>
      </c:valAx>
      <c:valAx>
        <c:axId val="22533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STOPS Ridership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33622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30B9-4086-425C-B242-24DEF43BF7CF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E9FAF-2D59-40E5-9E2D-067E02836A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5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8C50D36D-F1B8-4620-8CCC-297DEB8BEB47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47264556-5C7D-4B9B-B9B4-5E77FC9DAA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1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ation.gov/gi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343400"/>
            <a:ext cx="5608320" cy="4183380"/>
          </a:xfrm>
          <a:prstGeom prst="rect">
            <a:avLst/>
          </a:prstGeom>
        </p:spPr>
        <p:txBody>
          <a:bodyPr lIns="91414" tIns="45707" rIns="91414" bIns="45707">
            <a:normAutofit/>
          </a:bodyPr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Title of today’s presentation is as you can see “APPLICATION OF GIS IN TRANSPORTATION PLANNING AND ENVIRONMENT-RELATED WORKS”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GIS is an important tool.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can use GIS in many ways in our day-to-day planning and environmental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Today our goal is not to learn GIS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Today’s goal - How to create GIS products without knowing  GIS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Unfortunately, no DOT-wide standards exist for GIS applications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is no unified look and feel to DOT’s applications.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Offices have used ESRI and/or OpenGIS to build their web mapping applications.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Because no centralized architecture exists, Operating Administrations and Program Offices are finding their own solutions to storing and processing geospatial data.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https://www.transportation.gov/gis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64556-5C7D-4B9B-B9B4-5E77FC9DAA2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9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072640" y="8977789"/>
            <a:ext cx="3169920" cy="480060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80144400-9268-407D-9DE4-692446659C5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4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072640" y="8977789"/>
            <a:ext cx="3169920" cy="480060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80144400-9268-407D-9DE4-692446659C5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5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072640" y="8977789"/>
            <a:ext cx="3169920" cy="480060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80144400-9268-407D-9DE4-692446659C5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76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</p:spTree>
    <p:extLst>
      <p:ext uri="{BB962C8B-B14F-4D97-AF65-F5344CB8AC3E}">
        <p14:creationId xmlns:p14="http://schemas.microsoft.com/office/powerpoint/2010/main" val="424822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" y="0"/>
            <a:ext cx="121910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8287" y="2406762"/>
            <a:ext cx="5861051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287" y="3656237"/>
            <a:ext cx="5861051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27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6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61862"/>
            <a:ext cx="27432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61862"/>
            <a:ext cx="80264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52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TA_slide3_edit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8284" y="2406760"/>
            <a:ext cx="5861051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284" y="3656234"/>
            <a:ext cx="5861051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237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 bwMode="auto">
          <a:xfrm>
            <a:off x="11595100" y="6161089"/>
            <a:ext cx="7112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D0D6589-CE4F-496D-BF4B-6B3D23736D4B}" type="slidenum">
              <a:rPr lang="en-US" altLang="en-US" sz="140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pPr eaLnBrk="1" hangingPunct="1">
                <a:defRPr/>
              </a:pPr>
              <a:t>‹#›</a:t>
            </a:fld>
            <a:endParaRPr lang="en-US" altLang="en-US" sz="1400" dirty="0">
              <a:solidFill>
                <a:srgbClr val="00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95B74"/>
                </a:solidFill>
                <a:latin typeface="Arial Unicode MS" pitchFamily="34" charset="-128"/>
                <a:cs typeface="Raav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201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89CEAB3-CC68-401E-887E-0023DB8969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0876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4909"/>
            <a:ext cx="10972800" cy="93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A485616A-49FA-4088-BD9E-46E29358C0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143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9D3E42D-524B-4890-8E58-D1A1BF9F9A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1495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C319E554-BC4B-4CEB-9060-C73721CB2A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5767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5E993576-927F-4278-A3A9-B5CE02C97B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583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25A24A28-96DE-492B-8C07-39B2E16EE3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51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solidFill>
                  <a:srgbClr val="395B74"/>
                </a:solidFill>
                <a:latin typeface="+mj-lt"/>
                <a:cs typeface="Raav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447480"/>
          </a:xfrm>
        </p:spPr>
        <p:txBody>
          <a:bodyPr>
            <a:noAutofit/>
          </a:bodyPr>
          <a:lstStyle>
            <a:lvl1pPr>
              <a:defRPr sz="2000">
                <a:latin typeface="Gill Sans MT" pitchFamily="34" charset="0"/>
              </a:defRPr>
            </a:lvl1pPr>
            <a:lvl2pPr>
              <a:defRPr sz="2000">
                <a:latin typeface="Gill Sans MT" pitchFamily="34" charset="0"/>
              </a:defRPr>
            </a:lvl2pPr>
            <a:lvl3pPr>
              <a:defRPr sz="2000"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11684007" y="6248404"/>
            <a:ext cx="7111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z="1000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8755844" y="61610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512E36-B6E1-4249-AE29-442F69C18A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6/3/2019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08626" y="381004"/>
            <a:ext cx="10991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charset="-128"/>
              </a:rPr>
              <a:t>For FTA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3640391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CE620A20-E0BB-4EF0-9991-7B364EDD6D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980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0771F68E-6F34-4F51-97D2-7D920BE55B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773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61861"/>
            <a:ext cx="27432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61861"/>
            <a:ext cx="80264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95100" y="6161089"/>
            <a:ext cx="711200" cy="7000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40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</a:lstStyle>
          <a:p>
            <a:pPr>
              <a:defRPr/>
            </a:pPr>
            <a:fld id="{CBB4574E-75E2-4542-8480-97DBCE46D4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98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683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4912"/>
            <a:ext cx="10972800" cy="93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38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09602" y="6161028"/>
            <a:ext cx="1099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For Internal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113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09602" y="6161028"/>
            <a:ext cx="1099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For Internal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11461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05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95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43234816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436563"/>
            <a:ext cx="10972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44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5"/>
            <a:ext cx="12192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6047680"/>
            <a:ext cx="12192000" cy="83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5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436563"/>
            <a:ext cx="1097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3076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4"/>
            <a:ext cx="1219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FTA_footer-01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8376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40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effrey.roux@dot.gov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1" y="2667001"/>
            <a:ext cx="5209275" cy="2912455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dirty="0">
                <a:solidFill>
                  <a:schemeClr val="bg2">
                    <a:lumMod val="75000"/>
                  </a:schemeClr>
                </a:solidFill>
                <a:latin typeface="Gill Sans MT"/>
              </a:rPr>
              <a:t>Developments with STOPS Version 2.5</a:t>
            </a:r>
            <a:b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</a:rPr>
            </a:br>
            <a:b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  <a:t>17</a:t>
            </a:r>
            <a:r>
              <a:rPr lang="en-US" sz="2000" b="0" i="1" baseline="30000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  <a:t>th</a:t>
            </a: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  <a:t> TRB Applications Conference</a:t>
            </a:r>
            <a:b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  <a:t>June 3, 2019</a:t>
            </a:r>
            <a:b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b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  <a:t>Jeff Roux, FTA</a:t>
            </a:r>
            <a:b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  <a:t>Jim Ryan, FTA</a:t>
            </a:r>
            <a:b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</a:b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/>
                <a:cs typeface="Arial" panose="020B0604020202020204" pitchFamily="34" charset="0"/>
              </a:rPr>
              <a:t>Bill Woodford, RSG</a:t>
            </a:r>
            <a:endParaRPr lang="en-US" sz="1600" b="0" dirty="0">
              <a:solidFill>
                <a:schemeClr val="tx1">
                  <a:lumMod val="95000"/>
                  <a:lumOff val="5000"/>
                </a:schemeClr>
              </a:solidFill>
              <a:latin typeface="Gill Sans M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0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PNR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9448800" cy="4525963"/>
          </a:xfrm>
        </p:spPr>
        <p:txBody>
          <a:bodyPr/>
          <a:lstStyle/>
          <a:p>
            <a:r>
              <a:rPr lang="en-US" sz="2800" dirty="0"/>
              <a:t>Original approach:</a:t>
            </a:r>
            <a:endParaRPr lang="en-US" sz="2400" dirty="0"/>
          </a:p>
          <a:p>
            <a:pPr lvl="1"/>
            <a:r>
              <a:rPr lang="en-US" sz="2400" dirty="0"/>
              <a:t>Likelihood based on employment density and directness</a:t>
            </a:r>
          </a:p>
          <a:p>
            <a:pPr lvl="1"/>
            <a:r>
              <a:rPr lang="en-US" sz="2400" dirty="0"/>
              <a:t>Over-predicted PNR demand for projects in mid-sized cities</a:t>
            </a:r>
          </a:p>
          <a:p>
            <a:r>
              <a:rPr lang="en-US" sz="2800" dirty="0"/>
              <a:t>Revised approach:</a:t>
            </a:r>
          </a:p>
          <a:p>
            <a:pPr lvl="1"/>
            <a:r>
              <a:rPr lang="en-US" sz="2400" dirty="0"/>
              <a:t>Likelihood increases where:</a:t>
            </a:r>
          </a:p>
          <a:p>
            <a:pPr lvl="2"/>
            <a:r>
              <a:rPr lang="en-US" sz="2000" dirty="0"/>
              <a:t>Attraction areas have high transit shares for car owning HHs </a:t>
            </a:r>
          </a:p>
          <a:p>
            <a:pPr marL="914400" lvl="2" indent="0">
              <a:buNone/>
            </a:pPr>
            <a:r>
              <a:rPr lang="en-US" sz="2000" dirty="0"/>
              <a:t>		–  </a:t>
            </a:r>
            <a:r>
              <a:rPr lang="en-US" sz="2000" b="1" i="1" dirty="0"/>
              <a:t>and</a:t>
            </a:r>
            <a:r>
              <a:rPr lang="en-US" sz="2000" dirty="0"/>
              <a:t> –</a:t>
            </a:r>
          </a:p>
          <a:p>
            <a:pPr lvl="2"/>
            <a:r>
              <a:rPr lang="en-US" sz="2000" dirty="0"/>
              <a:t>Transit travel times are competitive auto travel time times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New Reports:</a:t>
            </a:r>
          </a:p>
          <a:p>
            <a:pPr lvl="1"/>
            <a:r>
              <a:rPr lang="en-US" sz="2400" dirty="0"/>
              <a:t>On, offs, and leave-loads for by station/stop by “line”</a:t>
            </a:r>
          </a:p>
          <a:p>
            <a:pPr lvl="1"/>
            <a:r>
              <a:rPr lang="en-US" sz="2400" dirty="0"/>
              <a:t>Boardings by “immediate” access-mode for each station/stop (in addition to boardings by “home-end” access-mode) </a:t>
            </a:r>
          </a:p>
          <a:p>
            <a:pPr lvl="1"/>
            <a:r>
              <a:rPr lang="en-US" sz="2400" dirty="0"/>
              <a:t>Transferring trips by from/to “lines” </a:t>
            </a:r>
          </a:p>
          <a:p>
            <a:pPr lvl="1"/>
            <a:endParaRPr lang="en-US" sz="24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6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Direct user control of all fixed guideway effects</a:t>
            </a:r>
          </a:p>
          <a:p>
            <a:r>
              <a:rPr lang="en-US" sz="2800" dirty="0"/>
              <a:t>Reduced computer memory requirements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Recalibration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Two stage process</a:t>
            </a:r>
          </a:p>
          <a:p>
            <a:pPr lvl="1"/>
            <a:r>
              <a:rPr lang="en-US" sz="2400" dirty="0"/>
              <a:t>Static calibration to match observed transit usage by:</a:t>
            </a:r>
          </a:p>
          <a:p>
            <a:pPr lvl="2"/>
            <a:r>
              <a:rPr lang="en-US" sz="2000" dirty="0"/>
              <a:t>Trip maker characteristics – purpose and auto ownership</a:t>
            </a:r>
          </a:p>
          <a:p>
            <a:pPr lvl="2"/>
            <a:r>
              <a:rPr lang="en-US" sz="2000" dirty="0"/>
              <a:t>Transit trip types – access modes, line-haul modes</a:t>
            </a:r>
          </a:p>
          <a:p>
            <a:pPr lvl="1"/>
            <a:r>
              <a:rPr lang="en-US" sz="2400" dirty="0"/>
              <a:t>Dynamic calibration to match transit usage after project opening:</a:t>
            </a:r>
          </a:p>
          <a:p>
            <a:pPr lvl="2"/>
            <a:r>
              <a:rPr lang="en-US" sz="2000" dirty="0"/>
              <a:t>Included recently completed projects from FTA Before and After Studies </a:t>
            </a:r>
          </a:p>
          <a:p>
            <a:pPr lvl="2"/>
            <a:r>
              <a:rPr lang="en-US" sz="2000" dirty="0"/>
              <a:t>Local STOPS implementation calibrated to pre-project condition</a:t>
            </a:r>
          </a:p>
          <a:p>
            <a:pPr lvl="2"/>
            <a:r>
              <a:rPr lang="en-US" sz="2000" dirty="0"/>
              <a:t>Applied to post-project schedules</a:t>
            </a:r>
          </a:p>
          <a:p>
            <a:pPr lvl="2"/>
            <a:r>
              <a:rPr lang="en-US" sz="2000" dirty="0"/>
              <a:t>Forecasted project ridership compared to actual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4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Rider Survey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462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Static Calibration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76243"/>
              </p:ext>
            </p:extLst>
          </p:nvPr>
        </p:nvGraphicFramePr>
        <p:xfrm>
          <a:off x="1673783" y="2250757"/>
          <a:ext cx="8844434" cy="3053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Metro area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Commuter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Heavy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Light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Streetcar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BRT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Local Bus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dirty="0"/>
                        <a:t>Atlanta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Charlotte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Denver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Kansas City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83685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Norfolk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7958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Phoenix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Salt Lake City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St. Louis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3118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5A9F49-5602-4E03-A9C9-C2D88D38E1EF}"/>
              </a:ext>
            </a:extLst>
          </p:cNvPr>
          <p:cNvSpPr txBox="1"/>
          <p:nvPr/>
        </p:nvSpPr>
        <p:spPr>
          <a:xfrm>
            <a:off x="2771503" y="5622069"/>
            <a:ext cx="66489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4449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36564"/>
            <a:ext cx="8305800" cy="981075"/>
          </a:xfrm>
        </p:spPr>
        <p:txBody>
          <a:bodyPr/>
          <a:lstStyle/>
          <a:p>
            <a:r>
              <a:rPr lang="en-US" dirty="0"/>
              <a:t>Sources of Before/After Rider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974" y="1295401"/>
            <a:ext cx="8229600" cy="42592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Dynamic Validation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29913"/>
              </p:ext>
            </p:extLst>
          </p:nvPr>
        </p:nvGraphicFramePr>
        <p:xfrm>
          <a:off x="2099552" y="1900692"/>
          <a:ext cx="7988543" cy="4058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Metro area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Commuter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Heavy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Light Rail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Streetcar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BRT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dirty="0"/>
                        <a:t>Norfolk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Orlando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Nashville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Denver West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83685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Phoenix NW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7958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Phoenix Mesa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Grand Rapids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Seattle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31187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NY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Ave.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53296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DC Silver Line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3365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/>
                        <a:t>DC Streetcar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●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06714"/>
                  </a:ext>
                </a:extLst>
              </a:tr>
            </a:tbl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88624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Recalibration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Comparison of STOPS vs. Observed Ridership (Dynamic Test)</a:t>
            </a:r>
          </a:p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A707A9-9302-4146-91DF-F8A3804523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630192"/>
              </p:ext>
            </p:extLst>
          </p:nvPr>
        </p:nvGraphicFramePr>
        <p:xfrm>
          <a:off x="1948543" y="1981201"/>
          <a:ext cx="8229600" cy="393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5760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Other STOPS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1"/>
            <a:ext cx="9448800" cy="4525963"/>
          </a:xfrm>
        </p:spPr>
        <p:txBody>
          <a:bodyPr/>
          <a:lstStyle/>
          <a:p>
            <a:r>
              <a:rPr lang="en-US" dirty="0" err="1"/>
              <a:t>GTFSed</a:t>
            </a:r>
            <a:r>
              <a:rPr lang="en-US" dirty="0"/>
              <a:t> – GTFS editor </a:t>
            </a:r>
          </a:p>
          <a:p>
            <a:r>
              <a:rPr lang="en-US" dirty="0"/>
              <a:t>NTI Course:</a:t>
            </a:r>
          </a:p>
          <a:p>
            <a:pPr lvl="1"/>
            <a:r>
              <a:rPr lang="en-US" dirty="0"/>
              <a:t>Phoenix,  AZ (June 25-27) - waitlist available</a:t>
            </a:r>
          </a:p>
          <a:p>
            <a:pPr lvl="1"/>
            <a:r>
              <a:rPr lang="en-US" dirty="0"/>
              <a:t>St. Paul, MN (Sep. 10-12) - registration open</a:t>
            </a:r>
          </a:p>
          <a:p>
            <a:r>
              <a:rPr lang="en-US" dirty="0"/>
              <a:t>FTA STOPS helpdesk:</a:t>
            </a:r>
          </a:p>
          <a:p>
            <a:pPr lvl="1"/>
            <a:r>
              <a:rPr lang="en-US" dirty="0">
                <a:hlinkClick r:id="rId2"/>
              </a:rPr>
              <a:t>Jeffrey.roux@dot.gov</a:t>
            </a:r>
            <a:r>
              <a:rPr lang="en-US" dirty="0"/>
              <a:t>,  202-366-1806</a:t>
            </a:r>
          </a:p>
          <a:p>
            <a:pPr lvl="1"/>
            <a:r>
              <a:rPr lang="en-US" dirty="0"/>
              <a:t>Technical support,  over-the-shoulder review </a:t>
            </a:r>
          </a:p>
          <a:p>
            <a:pPr lvl="1"/>
            <a:r>
              <a:rPr lang="en-US" dirty="0"/>
              <a:t>Obtaining current program(s) and supporting data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48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Coming Attractions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1"/>
            <a:ext cx="9448800" cy="4525963"/>
          </a:xfrm>
        </p:spPr>
        <p:txBody>
          <a:bodyPr/>
          <a:lstStyle/>
          <a:p>
            <a:r>
              <a:rPr lang="en-US" sz="2800" dirty="0"/>
              <a:t>Changes to STOPS:</a:t>
            </a:r>
          </a:p>
          <a:p>
            <a:pPr lvl="1"/>
            <a:r>
              <a:rPr lang="en-US" sz="2400" dirty="0"/>
              <a:t>Supporting latest CTPP release</a:t>
            </a:r>
          </a:p>
          <a:p>
            <a:pPr lvl="1"/>
            <a:r>
              <a:rPr lang="en-US" sz="2400" dirty="0"/>
              <a:t>Ongoing addition of data from new project openings and recalibration as needed</a:t>
            </a:r>
          </a:p>
          <a:p>
            <a:r>
              <a:rPr lang="en-US" sz="2800" dirty="0"/>
              <a:t>Changes to how it is used:</a:t>
            </a:r>
          </a:p>
          <a:p>
            <a:pPr lvl="1"/>
            <a:r>
              <a:rPr lang="en-US" sz="2400" dirty="0"/>
              <a:t>Evaluating ridership impacts due to service changes and system redesigns </a:t>
            </a:r>
          </a:p>
          <a:p>
            <a:pPr lvl="1"/>
            <a:r>
              <a:rPr lang="en-US" sz="2400" dirty="0"/>
              <a:t>Assessing mobility benefits of new service plans and of completed projects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dirty="0"/>
              <a:t>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80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should begin to update applications to STOPS 2.50</a:t>
            </a:r>
          </a:p>
          <a:p>
            <a:r>
              <a:rPr lang="en-US" dirty="0"/>
              <a:t>Other suggestions</a:t>
            </a:r>
          </a:p>
          <a:p>
            <a:pPr lvl="1"/>
            <a:r>
              <a:rPr lang="en-US" dirty="0"/>
              <a:t>Work closely with FTA staff to establish appropriate Fixed Guideway Settings</a:t>
            </a:r>
          </a:p>
          <a:p>
            <a:pPr lvl="1"/>
            <a:r>
              <a:rPr lang="en-US" dirty="0"/>
              <a:t>Make sure to calibrate your application to </a:t>
            </a:r>
            <a:r>
              <a:rPr lang="en-US" u="sng" dirty="0"/>
              <a:t>current</a:t>
            </a:r>
            <a:r>
              <a:rPr lang="en-US" dirty="0"/>
              <a:t> year ridership</a:t>
            </a:r>
          </a:p>
          <a:p>
            <a:pPr lvl="1"/>
            <a:r>
              <a:rPr lang="en-US" dirty="0"/>
              <a:t>Engage FTA staff early and often to reduce opportunities for a surprise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A067-D6BC-4516-B251-2693C89D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4697-3322-4278-80FF-6CEA8AD1C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dirty="0"/>
              <a:t>STOPS Overview</a:t>
            </a:r>
          </a:p>
          <a:p>
            <a:pPr marL="514350" indent="-457200"/>
            <a:r>
              <a:rPr lang="en-US" dirty="0"/>
              <a:t>STOPS v2.5 Enhancements</a:t>
            </a:r>
          </a:p>
          <a:p>
            <a:pPr marL="514350" indent="-457200"/>
            <a:r>
              <a:rPr lang="en-US" dirty="0"/>
              <a:t>STOPS v2.5 National Recalibration</a:t>
            </a:r>
          </a:p>
          <a:p>
            <a:pPr marL="514350" indent="-457200"/>
            <a:r>
              <a:rPr lang="en-US" dirty="0"/>
              <a:t>Other STOPS Resources</a:t>
            </a:r>
          </a:p>
          <a:p>
            <a:pPr marL="514350" indent="-457200"/>
            <a:r>
              <a:rPr lang="en-US" dirty="0"/>
              <a:t>Coming Attractions</a:t>
            </a:r>
          </a:p>
          <a:p>
            <a:pPr marL="514350" indent="-457200"/>
            <a:endParaRPr lang="en-US" sz="2800" dirty="0"/>
          </a:p>
          <a:p>
            <a:pPr marL="514350" indent="-457200"/>
            <a:endParaRPr lang="en-US" sz="28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08216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s image is a group of four photographs: one shows a hybrid bus pulling up to a bus stop shelter on a downtown street; one shows the interior of rail vehicle with passengers standing inside; one shows an underground subway terminal with a departing train; and one shows an approaching light rail vehicle adjacent to a station with people waitin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032" y="703259"/>
            <a:ext cx="7869936" cy="528523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269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STOPS Overview - How It Started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7799"/>
            <a:ext cx="9538915" cy="4448365"/>
          </a:xfrm>
        </p:spPr>
        <p:txBody>
          <a:bodyPr/>
          <a:lstStyle/>
          <a:p>
            <a:r>
              <a:rPr lang="en-US" altLang="en-US" sz="2400" dirty="0"/>
              <a:t>Streamlining of the FTA’s Capital Investment Grant (CIG) program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Simplified way for sponsors to predict ridership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Source of all FTA ridership-related ratings measures</a:t>
            </a:r>
          </a:p>
          <a:p>
            <a:pPr lvl="2">
              <a:spcBef>
                <a:spcPts val="0"/>
              </a:spcBef>
            </a:pPr>
            <a:r>
              <a:rPr lang="en-US" altLang="en-US" u="sng" dirty="0"/>
              <a:t>T</a:t>
            </a:r>
            <a:r>
              <a:rPr lang="en-US" altLang="en-US" dirty="0"/>
              <a:t>rips </a:t>
            </a:r>
            <a:r>
              <a:rPr lang="en-US" altLang="en-US" u="sng" dirty="0"/>
              <a:t>O</a:t>
            </a:r>
            <a:r>
              <a:rPr lang="en-US" altLang="en-US" dirty="0"/>
              <a:t>n </a:t>
            </a:r>
            <a:r>
              <a:rPr lang="en-US" altLang="en-US" u="sng" dirty="0"/>
              <a:t>P</a:t>
            </a:r>
            <a:r>
              <a:rPr lang="en-US" altLang="en-US" dirty="0"/>
              <a:t>roject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cap="small" dirty="0">
                <a:sym typeface="Wingdings" panose="05000000000000000000" pitchFamily="2" charset="2"/>
              </a:rPr>
              <a:t>sTOPs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Trips on project by transit dependents (0-car households)</a:t>
            </a:r>
          </a:p>
          <a:p>
            <a:pPr lvl="2">
              <a:spcBef>
                <a:spcPts val="0"/>
              </a:spcBef>
            </a:pPr>
            <a:r>
              <a:rPr lang="en-US" altLang="en-US" dirty="0">
                <a:sym typeface="Wingdings" panose="05000000000000000000" pitchFamily="2" charset="2"/>
              </a:rPr>
              <a:t>Change in total number of weekday transit trips</a:t>
            </a:r>
          </a:p>
          <a:p>
            <a:pPr lvl="2">
              <a:spcBef>
                <a:spcPts val="0"/>
              </a:spcBef>
            </a:pPr>
            <a:r>
              <a:rPr lang="en-US" altLang="en-US" dirty="0">
                <a:sym typeface="Wingdings" panose="05000000000000000000" pitchFamily="2" charset="2"/>
              </a:rPr>
              <a:t>Change in miles of travel in autos</a:t>
            </a:r>
          </a:p>
          <a:p>
            <a:r>
              <a:rPr lang="en-US" altLang="en-US" sz="2400" dirty="0">
                <a:sym typeface="Wingdings" panose="05000000000000000000" pitchFamily="2" charset="2"/>
              </a:rPr>
              <a:t>Promised in the 2012 Final Rule</a:t>
            </a:r>
          </a:p>
          <a:p>
            <a:r>
              <a:rPr lang="en-US" altLang="en-US" sz="2400" dirty="0">
                <a:sym typeface="Wingdings" panose="05000000000000000000" pitchFamily="2" charset="2"/>
              </a:rPr>
              <a:t>Joint effort of FTA and RSG</a:t>
            </a:r>
          </a:p>
          <a:p>
            <a:r>
              <a:rPr lang="en-US" altLang="en-US" sz="2400" dirty="0">
                <a:sym typeface="Wingdings" panose="05000000000000000000" pitchFamily="2" charset="2"/>
              </a:rPr>
              <a:t>Version 1.0 released in 2013 and periodic updates since then</a:t>
            </a:r>
          </a:p>
          <a:p>
            <a:pPr lvl="2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06" y="6052948"/>
            <a:ext cx="1376295" cy="4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3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STOPS Overview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Platform for transit ridership forecasting</a:t>
            </a:r>
          </a:p>
          <a:p>
            <a:pPr lvl="1"/>
            <a:r>
              <a:rPr lang="en-US" altLang="en-US" sz="2400" dirty="0"/>
              <a:t>≈ The transit components of a regional model set</a:t>
            </a:r>
          </a:p>
          <a:p>
            <a:pPr lvl="1"/>
            <a:r>
              <a:rPr lang="en-US" altLang="en-US" sz="2400" dirty="0"/>
              <a:t>Trip-based and zone-based</a:t>
            </a:r>
          </a:p>
          <a:p>
            <a:r>
              <a:rPr lang="en-US" altLang="en-US" sz="2400" dirty="0"/>
              <a:t>Detailed, not “sketch”</a:t>
            </a:r>
          </a:p>
          <a:p>
            <a:r>
              <a:rPr lang="en-US" altLang="en-US" sz="2400" dirty="0"/>
              <a:t>Calibrated vs. national transit dataset and validated to FTA “Before-and-After” Studies</a:t>
            </a:r>
          </a:p>
          <a:p>
            <a:r>
              <a:rPr lang="en-US" altLang="en-US" sz="2400" dirty="0"/>
              <a:t>Refined using readily available local transit data </a:t>
            </a:r>
          </a:p>
          <a:p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06" y="6052948"/>
            <a:ext cx="1376295" cy="4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1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STOPS Overview - How It Simplifies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7799"/>
            <a:ext cx="9458078" cy="4448365"/>
          </a:xfrm>
        </p:spPr>
        <p:txBody>
          <a:bodyPr/>
          <a:lstStyle/>
          <a:p>
            <a:r>
              <a:rPr lang="en-US" altLang="en-US" sz="2400" dirty="0"/>
              <a:t>Standardizes and automates best practices in transit forecasting </a:t>
            </a:r>
          </a:p>
          <a:p>
            <a:r>
              <a:rPr lang="en-US" altLang="en-US" sz="2400" dirty="0"/>
              <a:t>Uses readily available data sets</a:t>
            </a:r>
          </a:p>
          <a:p>
            <a:pPr lvl="1"/>
            <a:r>
              <a:rPr lang="en-US" altLang="en-US" sz="2400" dirty="0"/>
              <a:t>CTPP (journey-to-work data)</a:t>
            </a:r>
          </a:p>
          <a:p>
            <a:pPr lvl="1"/>
            <a:r>
              <a:rPr lang="en-US" altLang="en-US" sz="2400" dirty="0"/>
              <a:t>GTFS (transit system supply)</a:t>
            </a:r>
          </a:p>
          <a:p>
            <a:pPr lvl="1"/>
            <a:r>
              <a:rPr lang="en-US" altLang="en-US" sz="2400" dirty="0"/>
              <a:t>MPO (highway times/distances and SE growth projections) </a:t>
            </a:r>
          </a:p>
          <a:p>
            <a:pPr lvl="1"/>
            <a:r>
              <a:rPr lang="en-US" altLang="en-US" sz="2400" dirty="0"/>
              <a:t>Local transit rider data (APCs, route counts, rider surveys) </a:t>
            </a:r>
          </a:p>
          <a:p>
            <a:r>
              <a:rPr lang="en-US" altLang="en-US" sz="2400" dirty="0"/>
              <a:t>Streamlines model development and validation</a:t>
            </a:r>
          </a:p>
          <a:p>
            <a:r>
              <a:rPr lang="en-US" altLang="en-US" sz="2400" dirty="0"/>
              <a:t>Requires relatively modest resources</a:t>
            </a:r>
          </a:p>
          <a:p>
            <a:pPr marL="857250" lvl="1" indent="-457200"/>
            <a:endParaRPr lang="en-US" altLang="en-US" sz="2400" dirty="0"/>
          </a:p>
          <a:p>
            <a:pPr marL="857250" lvl="1" indent="-457200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06" y="6052948"/>
            <a:ext cx="1376295" cy="4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0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FTA CIG Program - # of Projects by Forecasting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950109"/>
              </p:ext>
            </p:extLst>
          </p:nvPr>
        </p:nvGraphicFramePr>
        <p:xfrm>
          <a:off x="1828801" y="1828802"/>
          <a:ext cx="8355622" cy="34594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7308">
                  <a:extLst>
                    <a:ext uri="{9D8B030D-6E8A-4147-A177-3AD203B41FA5}">
                      <a16:colId xmlns:a16="http://schemas.microsoft.com/office/drawing/2014/main" val="3066875418"/>
                    </a:ext>
                  </a:extLst>
                </a:gridCol>
                <a:gridCol w="1032550">
                  <a:extLst>
                    <a:ext uri="{9D8B030D-6E8A-4147-A177-3AD203B41FA5}">
                      <a16:colId xmlns:a16="http://schemas.microsoft.com/office/drawing/2014/main" val="1171282064"/>
                    </a:ext>
                  </a:extLst>
                </a:gridCol>
                <a:gridCol w="1056355">
                  <a:extLst>
                    <a:ext uri="{9D8B030D-6E8A-4147-A177-3AD203B41FA5}">
                      <a16:colId xmlns:a16="http://schemas.microsoft.com/office/drawing/2014/main" val="1286295716"/>
                    </a:ext>
                  </a:extLst>
                </a:gridCol>
                <a:gridCol w="1109917">
                  <a:extLst>
                    <a:ext uri="{9D8B030D-6E8A-4147-A177-3AD203B41FA5}">
                      <a16:colId xmlns:a16="http://schemas.microsoft.com/office/drawing/2014/main" val="136757588"/>
                    </a:ext>
                  </a:extLst>
                </a:gridCol>
                <a:gridCol w="1160503">
                  <a:extLst>
                    <a:ext uri="{9D8B030D-6E8A-4147-A177-3AD203B41FA5}">
                      <a16:colId xmlns:a16="http://schemas.microsoft.com/office/drawing/2014/main" val="4003797854"/>
                    </a:ext>
                  </a:extLst>
                </a:gridCol>
                <a:gridCol w="978989">
                  <a:extLst>
                    <a:ext uri="{9D8B030D-6E8A-4147-A177-3AD203B41FA5}">
                      <a16:colId xmlns:a16="http://schemas.microsoft.com/office/drawing/2014/main" val="3629324479"/>
                    </a:ext>
                  </a:extLst>
                </a:gridCol>
              </a:tblGrid>
              <a:tr h="956538">
                <a:tc>
                  <a:txBody>
                    <a:bodyPr/>
                    <a:lstStyle/>
                    <a:p>
                      <a:r>
                        <a:rPr lang="en-US" dirty="0"/>
                        <a:t>CIG Report Year (Year</a:t>
                      </a:r>
                      <a:r>
                        <a:rPr lang="en-US" baseline="0" dirty="0"/>
                        <a:t> of Submission and Review)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FY’16</a:t>
                      </a:r>
                    </a:p>
                    <a:p>
                      <a:r>
                        <a:rPr lang="en-US" dirty="0"/>
                        <a:t>(2014)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FY’17</a:t>
                      </a:r>
                    </a:p>
                    <a:p>
                      <a:r>
                        <a:rPr lang="en-US" dirty="0"/>
                        <a:t>(2015)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FY’18</a:t>
                      </a:r>
                    </a:p>
                    <a:p>
                      <a:r>
                        <a:rPr lang="en-US" dirty="0"/>
                        <a:t>(2016)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FY’19</a:t>
                      </a:r>
                    </a:p>
                    <a:p>
                      <a:r>
                        <a:rPr lang="en-US" dirty="0"/>
                        <a:t>(2017)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FY’20</a:t>
                      </a:r>
                    </a:p>
                    <a:p>
                      <a:r>
                        <a:rPr lang="en-US" dirty="0"/>
                        <a:t>(2018)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540188"/>
                  </a:ext>
                </a:extLst>
              </a:tr>
              <a:tr h="669577">
                <a:tc>
                  <a:txBody>
                    <a:bodyPr/>
                    <a:lstStyle/>
                    <a:p>
                      <a:r>
                        <a:rPr lang="en-US" dirty="0"/>
                        <a:t>Local Travel Forecasting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461344"/>
                  </a:ext>
                </a:extLst>
              </a:tr>
              <a:tr h="669577">
                <a:tc>
                  <a:txBody>
                    <a:bodyPr/>
                    <a:lstStyle/>
                    <a:p>
                      <a:r>
                        <a:rPr lang="en-US" dirty="0"/>
                        <a:t>Local Data-Driven</a:t>
                      </a:r>
                      <a:r>
                        <a:rPr lang="en-US" baseline="0" dirty="0"/>
                        <a:t> Forecasting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7589"/>
                  </a:ext>
                </a:extLst>
              </a:tr>
              <a:tr h="387929">
                <a:tc>
                  <a:txBody>
                    <a:bodyPr/>
                    <a:lstStyle/>
                    <a:p>
                      <a:r>
                        <a:rPr lang="en-US" dirty="0"/>
                        <a:t>STOPS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345800"/>
                  </a:ext>
                </a:extLst>
              </a:tr>
              <a:tr h="387929">
                <a:tc>
                  <a:txBody>
                    <a:bodyPr/>
                    <a:lstStyle/>
                    <a:p>
                      <a:r>
                        <a:rPr lang="en-US" dirty="0"/>
                        <a:t>Core Capacity*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93673"/>
                  </a:ext>
                </a:extLst>
              </a:tr>
              <a:tr h="387929">
                <a:tc>
                  <a:txBody>
                    <a:bodyPr/>
                    <a:lstStyle/>
                    <a:p>
                      <a:r>
                        <a:rPr lang="en-US" dirty="0"/>
                        <a:t>Warrants*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882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541020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Warrants and Core Capacity require demonstration of existing ridership &amp; crowding levels (Core-Capacity); no forecasting</a:t>
            </a:r>
          </a:p>
        </p:txBody>
      </p:sp>
    </p:spTree>
    <p:extLst>
      <p:ext uri="{BB962C8B-B14F-4D97-AF65-F5344CB8AC3E}">
        <p14:creationId xmlns:p14="http://schemas.microsoft.com/office/powerpoint/2010/main" val="296961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STOPS Version 2.5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enhancements:</a:t>
            </a:r>
          </a:p>
          <a:p>
            <a:pPr lvl="1"/>
            <a:r>
              <a:rPr lang="en-US" dirty="0"/>
              <a:t>Better representation of walk access to/from transit system</a:t>
            </a:r>
          </a:p>
          <a:p>
            <a:pPr lvl="1"/>
            <a:r>
              <a:rPr lang="en-US" dirty="0"/>
              <a:t>Direct representation of fares</a:t>
            </a:r>
          </a:p>
          <a:p>
            <a:pPr lvl="1"/>
            <a:r>
              <a:rPr lang="en-US" dirty="0"/>
              <a:t>Direct specification of the full-fixed guideway setting</a:t>
            </a:r>
          </a:p>
          <a:p>
            <a:pPr lvl="1"/>
            <a:r>
              <a:rPr lang="en-US" dirty="0"/>
              <a:t>Improved PNR procedures</a:t>
            </a:r>
          </a:p>
          <a:p>
            <a:pPr lvl="1"/>
            <a:r>
              <a:rPr lang="en-US" dirty="0"/>
              <a:t>Additional results reporting</a:t>
            </a:r>
          </a:p>
          <a:p>
            <a:r>
              <a:rPr lang="en-US" dirty="0"/>
              <a:t>Recalibration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4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to/from Transit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6753"/>
            <a:ext cx="9296400" cy="4525963"/>
          </a:xfrm>
        </p:spPr>
        <p:txBody>
          <a:bodyPr/>
          <a:lstStyle/>
          <a:p>
            <a:r>
              <a:rPr lang="en-US" sz="2800" dirty="0"/>
              <a:t>Original </a:t>
            </a:r>
            <a:r>
              <a:rPr lang="en-US" sz="2800" i="1" dirty="0"/>
              <a:t>simplified</a:t>
            </a:r>
            <a:r>
              <a:rPr lang="en-US" sz="2800" dirty="0"/>
              <a:t> approach:</a:t>
            </a:r>
          </a:p>
          <a:p>
            <a:pPr lvl="1"/>
            <a:r>
              <a:rPr lang="en-US" sz="2400" dirty="0"/>
              <a:t>Walk:  Via airline connectors @ 3mph up to 1.0 miles</a:t>
            </a:r>
          </a:p>
          <a:p>
            <a:pPr lvl="1"/>
            <a:r>
              <a:rPr lang="en-US" sz="2400" dirty="0"/>
              <a:t>Drive:  Via airline connectors @ 25mph</a:t>
            </a:r>
          </a:p>
          <a:p>
            <a:pPr lvl="1"/>
            <a:r>
              <a:rPr lang="en-US" sz="2400" dirty="0"/>
              <a:t>Issues with barriers (water features, mountains, freeways)</a:t>
            </a:r>
          </a:p>
          <a:p>
            <a:r>
              <a:rPr lang="en-US" sz="2800" dirty="0"/>
              <a:t>New enhanced capability (optional):</a:t>
            </a:r>
          </a:p>
          <a:p>
            <a:pPr lvl="1"/>
            <a:r>
              <a:rPr lang="en-US" sz="2400" dirty="0"/>
              <a:t>Walk access:  Via user defined walk network @ 3mph up to 1.4 miles</a:t>
            </a:r>
          </a:p>
          <a:p>
            <a:pPr lvl="1"/>
            <a:r>
              <a:rPr lang="en-US" sz="2400" dirty="0"/>
              <a:t>Drive links:  Via airline connectors @ MPO zone-to-zone travel speed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Transit Fares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9296400" cy="4525963"/>
          </a:xfrm>
        </p:spPr>
        <p:txBody>
          <a:bodyPr/>
          <a:lstStyle/>
          <a:p>
            <a:r>
              <a:rPr lang="en-US" sz="2800" dirty="0"/>
              <a:t>Original </a:t>
            </a:r>
            <a:r>
              <a:rPr lang="en-US" sz="2800" i="1" dirty="0"/>
              <a:t>simplified</a:t>
            </a:r>
            <a:r>
              <a:rPr lang="en-US" sz="2800" dirty="0"/>
              <a:t> approach:</a:t>
            </a:r>
          </a:p>
          <a:p>
            <a:pPr lvl="1"/>
            <a:r>
              <a:rPr lang="en-US" sz="2400" dirty="0"/>
              <a:t>No direct fare representation</a:t>
            </a:r>
          </a:p>
          <a:p>
            <a:pPr lvl="1"/>
            <a:r>
              <a:rPr lang="en-US" sz="2400" dirty="0"/>
              <a:t>Fare differentials represented with equivalent travel times (boarding penalties)</a:t>
            </a:r>
          </a:p>
          <a:p>
            <a:r>
              <a:rPr lang="en-US" sz="2800" dirty="0"/>
              <a:t>New enhanced capability (optional):</a:t>
            </a:r>
          </a:p>
          <a:p>
            <a:pPr lvl="1"/>
            <a:r>
              <a:rPr lang="en-US" sz="2400" dirty="0"/>
              <a:t>User-specified value-of-time</a:t>
            </a:r>
          </a:p>
          <a:p>
            <a:pPr lvl="1"/>
            <a:r>
              <a:rPr lang="en-US" sz="2400" dirty="0"/>
              <a:t>User-coded fare policy (boarding, transfer and zone-based)</a:t>
            </a:r>
          </a:p>
          <a:p>
            <a:pPr lvl="1"/>
            <a:r>
              <a:rPr lang="en-US" sz="2400" dirty="0"/>
              <a:t>Effect of fare included in path-building and mode choice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40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0&quot;/&gt;&lt;CPresentation id=&quot;1&quot;&gt;&lt;m_precDefaultNumber/&gt;&lt;m_precDefaultPercent/&gt;&lt;m_precDefaultDate&gt;&lt;m_bNumberIsYear val=&quot;0&quot;/&gt;&lt;m_strFormatTime&gt;%#m/%#d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m/%d&lt;/m_strFormatTime&gt;&lt;/m_precDefaultWeek&gt;&lt;m_precDefaultDay&gt;&lt;m_bNumberIsYear val=&quot;0&quot;/&gt;&lt;m_strFormatTime&gt;%#d&lt;/m_strFormatTime&gt;&lt;/m_precDefaultDay&gt;&lt;m_mruColor&gt;&lt;m_vecMRU length=&quot;5&quot;&gt;&lt;elem m_fUsage=&quot;7.44575698369494090000E+000&quot;&gt;&lt;m_msothmcolidx val=&quot;0&quot;/&gt;&lt;m_rgb r=&quot;ee&quot; g=&quot;d3&quot; b=&quot;15&quot;/&gt;&lt;m_ppcolschidx tagver0=&quot;23004&quot; tagname0=&quot;m_ppcolschidxUNRECOGNIZED&quot; val=&quot;0&quot;/&gt;&lt;m_nBrightness val=&quot;0&quot;/&gt;&lt;/elem&gt;&lt;elem m_fUsage=&quot;7.06669060346334590000E-001&quot;&gt;&lt;m_msothmcolidx val=&quot;0&quot;/&gt;&lt;m_rgb r=&quot;5a&quot; g=&quot;37&quot; b=&quot;ff&quot;/&gt;&lt;m_ppcolschidx tagver0=&quot;23004&quot; tagname0=&quot;m_ppcolschidxUNRECOGNIZED&quot; val=&quot;0&quot;/&gt;&lt;m_nBrightness val=&quot;0&quot;/&gt;&lt;/elem&gt;&lt;elem m_fUsage=&quot;3.87420489000000150000E-001&quot;&gt;&lt;m_msothmcolidx val=&quot;0&quot;/&gt;&lt;m_rgb r=&quot;89&quot; g=&quot;7d&quot; b=&quot;f0&quot;/&gt;&lt;m_ppcolschidx tagver0=&quot;23004&quot; tagname0=&quot;m_ppcolschidxUNRECOGNIZED&quot; val=&quot;0&quot;/&gt;&lt;m_nBrightness val=&quot;0&quot;/&gt;&lt;/elem&gt;&lt;elem m_fUsage=&quot;3.48678440100000150000E-001&quot;&gt;&lt;m_msothmcolidx val=&quot;0&quot;/&gt;&lt;m_rgb r=&quot;7d&quot; g=&quot;fc&quot; b=&quot;67&quot;/&gt;&lt;m_ppcolschidx tagver0=&quot;23004&quot; tagname0=&quot;m_ppcolschidxUNRECOGNIZED&quot; val=&quot;0&quot;/&gt;&lt;m_nBrightness val=&quot;0&quot;/&gt;&lt;/elem&gt;&lt;elem m_fUsage=&quot;3.13810596090000170000E-001&quot;&gt;&lt;m_msothmcolidx val=&quot;0&quot;/&gt;&lt;m_rgb r=&quot;f9&quot; g=&quot;c6&quot; b=&quot;c7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TA Research">
    <a:dk1>
      <a:sysClr val="windowText" lastClr="000000"/>
    </a:dk1>
    <a:lt1>
      <a:sysClr val="window" lastClr="FFFFFF"/>
    </a:lt1>
    <a:dk2>
      <a:srgbClr val="17144D"/>
    </a:dk2>
    <a:lt2>
      <a:srgbClr val="839EB7"/>
    </a:lt2>
    <a:accent1>
      <a:srgbClr val="413F77"/>
    </a:accent1>
    <a:accent2>
      <a:srgbClr val="C0504D"/>
    </a:accent2>
    <a:accent3>
      <a:srgbClr val="347358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1000</Words>
  <Application>Microsoft Office PowerPoint</Application>
  <PresentationFormat>Widescreen</PresentationFormat>
  <Paragraphs>271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Arial Black</vt:lpstr>
      <vt:lpstr>Arial Unicode MS</vt:lpstr>
      <vt:lpstr>Calibri</vt:lpstr>
      <vt:lpstr>Gill Sans MT</vt:lpstr>
      <vt:lpstr>Raavi</vt:lpstr>
      <vt:lpstr>Wingdings</vt:lpstr>
      <vt:lpstr>FTA3 (2)</vt:lpstr>
      <vt:lpstr>2_FTA3 (2)</vt:lpstr>
      <vt:lpstr>think-cell Slide</vt:lpstr>
      <vt:lpstr>Developments with STOPS Version 2.5  17th TRB Applications Conference June 3, 2019  Jeff Roux, FTA Jim Ryan, FTA Bill Woodford, RSG</vt:lpstr>
      <vt:lpstr>Topics</vt:lpstr>
      <vt:lpstr>STOPS Overview - How It Started</vt:lpstr>
      <vt:lpstr>STOPS Overview – How It Works</vt:lpstr>
      <vt:lpstr>STOPS Overview - How It Simplifies Forecasting</vt:lpstr>
      <vt:lpstr>FTA CIG Program - # of Projects by Forecasting Method</vt:lpstr>
      <vt:lpstr>STOPS Version 2.5</vt:lpstr>
      <vt:lpstr>Access to/from Transit</vt:lpstr>
      <vt:lpstr> Transit Fares</vt:lpstr>
      <vt:lpstr>Improved PNR Processes</vt:lpstr>
      <vt:lpstr>Results Reporting</vt:lpstr>
      <vt:lpstr>Other Enhancements</vt:lpstr>
      <vt:lpstr>National Recalibration</vt:lpstr>
      <vt:lpstr>Sources of Rider Survey Data</vt:lpstr>
      <vt:lpstr>Sources of Before/After Rider Data</vt:lpstr>
      <vt:lpstr>National Recalibration Results</vt:lpstr>
      <vt:lpstr>Other STOPS Resources</vt:lpstr>
      <vt:lpstr>Coming Attractions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2015-12-02T20:01:25Z</dcterms:created>
  <dcterms:modified xsi:type="dcterms:W3CDTF">2019-06-03T16:43:44Z</dcterms:modified>
</cp:coreProperties>
</file>